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27" r:id="rId2"/>
    <p:sldId id="331" r:id="rId3"/>
    <p:sldId id="332" r:id="rId4"/>
  </p:sldIdLst>
  <p:sldSz cx="10287000" cy="6858000" type="35mm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3366FF"/>
    <a:srgbClr val="007F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1" autoAdjust="0"/>
    <p:restoredTop sz="73266" autoAdjust="0"/>
  </p:normalViewPr>
  <p:slideViewPr>
    <p:cSldViewPr>
      <p:cViewPr varScale="1">
        <p:scale>
          <a:sx n="49" d="100"/>
          <a:sy n="49" d="100"/>
        </p:scale>
        <p:origin x="200" y="584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>
        <p:scale>
          <a:sx n="134" d="100"/>
          <a:sy n="134" d="100"/>
        </p:scale>
        <p:origin x="-2504" y="1872"/>
      </p:cViewPr>
      <p:guideLst>
        <p:guide orient="horz" pos="3132"/>
        <p:guide pos="21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BDE93-AB5D-4387-86BA-0BE0AEAD4D19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2D653-28D8-4CB8-BDB6-EC70E8DE6A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5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51FBB-F1DD-4988-B9D3-73F1786ED55C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85788" y="746125"/>
            <a:ext cx="55895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7ED13-2E72-48A1-8CE1-BF302150F5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7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7ED13-2E72-48A1-8CE1-BF302150F5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36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7ED13-2E72-48A1-8CE1-BF302150F5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7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51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93558" y="366714"/>
            <a:ext cx="1735932" cy="7800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5777" y="366714"/>
            <a:ext cx="5036345" cy="7800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25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22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5763" y="2133601"/>
            <a:ext cx="338613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3351" y="2133601"/>
            <a:ext cx="338613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68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68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5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5" y="273052"/>
            <a:ext cx="575072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5" y="1435102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1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9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4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7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2629B-F159-42B8-A127-26E465B913D5}" type="datetimeFigureOut">
              <a:rPr lang="en-US" smtClean="0"/>
              <a:pPr/>
              <a:t>4/2/19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76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76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C9962-6DEE-42BB-A356-29E404F9BF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907689" y="1299"/>
            <a:ext cx="8375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3200" b="1" dirty="0"/>
              <a:t>Причины декомпенсации гипотиреоза  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4624092-D627-FE45-9C33-4FFAF38A78F9}"/>
              </a:ext>
            </a:extLst>
          </p:cNvPr>
          <p:cNvGrpSpPr/>
          <p:nvPr/>
        </p:nvGrpSpPr>
        <p:grpSpPr>
          <a:xfrm>
            <a:off x="611188" y="1049339"/>
            <a:ext cx="8955088" cy="5057775"/>
            <a:chOff x="611188" y="1049339"/>
            <a:chExt cx="8955088" cy="5057775"/>
          </a:xfrm>
        </p:grpSpPr>
        <p:sp>
          <p:nvSpPr>
            <p:cNvPr id="22531" name="Text Box 6"/>
            <p:cNvSpPr txBox="1">
              <a:spLocks noChangeArrowheads="1"/>
            </p:cNvSpPr>
            <p:nvPr/>
          </p:nvSpPr>
          <p:spPr bwMode="auto">
            <a:xfrm rot="-5400000">
              <a:off x="-799306" y="3207544"/>
              <a:ext cx="318770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ru-RU" altLang="ru-RU" sz="1800"/>
                <a:t>%</a:t>
              </a:r>
            </a:p>
          </p:txBody>
        </p:sp>
        <p:sp>
          <p:nvSpPr>
            <p:cNvPr id="22532" name="Rectangle 7"/>
            <p:cNvSpPr>
              <a:spLocks noChangeArrowheads="1"/>
            </p:cNvSpPr>
            <p:nvPr/>
          </p:nvSpPr>
          <p:spPr bwMode="auto">
            <a:xfrm>
              <a:off x="1411289" y="1208088"/>
              <a:ext cx="8054975" cy="4298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3" name="Rectangle 16"/>
            <p:cNvSpPr>
              <a:spLocks noChangeArrowheads="1"/>
            </p:cNvSpPr>
            <p:nvPr/>
          </p:nvSpPr>
          <p:spPr bwMode="auto">
            <a:xfrm>
              <a:off x="1892301" y="1987550"/>
              <a:ext cx="652463" cy="35194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4" name="Rectangle 17"/>
            <p:cNvSpPr>
              <a:spLocks noChangeArrowheads="1"/>
            </p:cNvSpPr>
            <p:nvPr/>
          </p:nvSpPr>
          <p:spPr bwMode="auto">
            <a:xfrm>
              <a:off x="3505201" y="4194176"/>
              <a:ext cx="652463" cy="131286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5" name="Rectangle 18"/>
            <p:cNvSpPr>
              <a:spLocks noChangeArrowheads="1"/>
            </p:cNvSpPr>
            <p:nvPr/>
          </p:nvSpPr>
          <p:spPr bwMode="auto">
            <a:xfrm>
              <a:off x="5118100" y="4191000"/>
              <a:ext cx="642938" cy="131603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6" name="Rectangle 19"/>
            <p:cNvSpPr>
              <a:spLocks noChangeArrowheads="1"/>
            </p:cNvSpPr>
            <p:nvPr/>
          </p:nvSpPr>
          <p:spPr bwMode="auto">
            <a:xfrm>
              <a:off x="6721476" y="3606800"/>
              <a:ext cx="652463" cy="190023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7" name="Rectangle 20"/>
            <p:cNvSpPr>
              <a:spLocks noChangeArrowheads="1"/>
            </p:cNvSpPr>
            <p:nvPr/>
          </p:nvSpPr>
          <p:spPr bwMode="auto">
            <a:xfrm>
              <a:off x="8332788" y="1558926"/>
              <a:ext cx="654050" cy="3948113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2538" name="Line 21"/>
            <p:cNvSpPr>
              <a:spLocks noChangeShapeType="1"/>
            </p:cNvSpPr>
            <p:nvPr/>
          </p:nvSpPr>
          <p:spPr bwMode="auto">
            <a:xfrm>
              <a:off x="1411288" y="1208088"/>
              <a:ext cx="0" cy="429895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39" name="Line 23"/>
            <p:cNvSpPr>
              <a:spLocks noChangeShapeType="1"/>
            </p:cNvSpPr>
            <p:nvPr/>
          </p:nvSpPr>
          <p:spPr bwMode="auto">
            <a:xfrm>
              <a:off x="1330326" y="4895850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0" name="Line 24"/>
            <p:cNvSpPr>
              <a:spLocks noChangeShapeType="1"/>
            </p:cNvSpPr>
            <p:nvPr/>
          </p:nvSpPr>
          <p:spPr bwMode="auto">
            <a:xfrm>
              <a:off x="1330326" y="4273550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1" name="Line 25"/>
            <p:cNvSpPr>
              <a:spLocks noChangeShapeType="1"/>
            </p:cNvSpPr>
            <p:nvPr/>
          </p:nvSpPr>
          <p:spPr bwMode="auto">
            <a:xfrm>
              <a:off x="1330326" y="3662363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2" name="Line 26"/>
            <p:cNvSpPr>
              <a:spLocks noChangeShapeType="1"/>
            </p:cNvSpPr>
            <p:nvPr/>
          </p:nvSpPr>
          <p:spPr bwMode="auto">
            <a:xfrm>
              <a:off x="1330326" y="3051175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3" name="Line 27"/>
            <p:cNvSpPr>
              <a:spLocks noChangeShapeType="1"/>
            </p:cNvSpPr>
            <p:nvPr/>
          </p:nvSpPr>
          <p:spPr bwMode="auto">
            <a:xfrm>
              <a:off x="1330326" y="2439988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4" name="Line 28"/>
            <p:cNvSpPr>
              <a:spLocks noChangeShapeType="1"/>
            </p:cNvSpPr>
            <p:nvPr/>
          </p:nvSpPr>
          <p:spPr bwMode="auto">
            <a:xfrm>
              <a:off x="1330326" y="1817688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5" name="Line 29"/>
            <p:cNvSpPr>
              <a:spLocks noChangeShapeType="1"/>
            </p:cNvSpPr>
            <p:nvPr/>
          </p:nvSpPr>
          <p:spPr bwMode="auto">
            <a:xfrm>
              <a:off x="1330326" y="1208088"/>
              <a:ext cx="80963" cy="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546" name="Rectangle 37"/>
            <p:cNvSpPr>
              <a:spLocks noChangeArrowheads="1"/>
            </p:cNvSpPr>
            <p:nvPr/>
          </p:nvSpPr>
          <p:spPr bwMode="auto">
            <a:xfrm>
              <a:off x="8177214" y="1052513"/>
              <a:ext cx="9473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600" b="1"/>
                <a:t>32,1%</a:t>
              </a:r>
              <a:endParaRPr lang="ru-RU" altLang="ru-RU" sz="1800"/>
            </a:p>
          </p:txBody>
        </p:sp>
        <p:sp>
          <p:nvSpPr>
            <p:cNvPr id="22547" name="Rectangle 38"/>
            <p:cNvSpPr>
              <a:spLocks noChangeArrowheads="1"/>
            </p:cNvSpPr>
            <p:nvPr/>
          </p:nvSpPr>
          <p:spPr bwMode="auto">
            <a:xfrm>
              <a:off x="6638926" y="3108326"/>
              <a:ext cx="9382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600" b="1"/>
                <a:t>15,5%</a:t>
              </a:r>
              <a:endParaRPr lang="ru-RU" altLang="ru-RU" sz="1800"/>
            </a:p>
          </p:txBody>
        </p:sp>
        <p:sp>
          <p:nvSpPr>
            <p:cNvPr id="22548" name="Rectangle 39"/>
            <p:cNvSpPr>
              <a:spLocks noChangeArrowheads="1"/>
            </p:cNvSpPr>
            <p:nvPr/>
          </p:nvSpPr>
          <p:spPr bwMode="auto">
            <a:xfrm>
              <a:off x="5057776" y="3717926"/>
              <a:ext cx="9382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600" b="1"/>
                <a:t>1</a:t>
              </a:r>
              <a:r>
                <a:rPr lang="en-US" altLang="ru-RU" sz="2600" b="1"/>
                <a:t>0</a:t>
              </a:r>
              <a:r>
                <a:rPr lang="ru-RU" altLang="ru-RU" sz="2600" b="1"/>
                <a:t>,</a:t>
              </a:r>
              <a:r>
                <a:rPr lang="en-US" altLang="ru-RU" sz="2600" b="1"/>
                <a:t>7</a:t>
              </a:r>
              <a:r>
                <a:rPr lang="ru-RU" altLang="ru-RU" sz="2600" b="1"/>
                <a:t>%</a:t>
              </a:r>
              <a:endParaRPr lang="ru-RU" altLang="ru-RU" sz="1800"/>
            </a:p>
          </p:txBody>
        </p:sp>
        <p:sp>
          <p:nvSpPr>
            <p:cNvPr id="22549" name="Rectangle 40"/>
            <p:cNvSpPr>
              <a:spLocks noChangeArrowheads="1"/>
            </p:cNvSpPr>
            <p:nvPr/>
          </p:nvSpPr>
          <p:spPr bwMode="auto">
            <a:xfrm>
              <a:off x="3424239" y="3697288"/>
              <a:ext cx="9473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600" b="1"/>
                <a:t>10,7%</a:t>
              </a:r>
              <a:endParaRPr lang="ru-RU" altLang="ru-RU" sz="1800"/>
            </a:p>
          </p:txBody>
        </p:sp>
        <p:sp>
          <p:nvSpPr>
            <p:cNvPr id="22550" name="Rectangle 41"/>
            <p:cNvSpPr>
              <a:spLocks noChangeArrowheads="1"/>
            </p:cNvSpPr>
            <p:nvPr/>
          </p:nvSpPr>
          <p:spPr bwMode="auto">
            <a:xfrm>
              <a:off x="1862139" y="1365250"/>
              <a:ext cx="9473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600" b="1"/>
                <a:t>28,6%</a:t>
              </a:r>
              <a:endParaRPr lang="ru-RU" altLang="ru-RU" sz="1800"/>
            </a:p>
          </p:txBody>
        </p:sp>
        <p:sp>
          <p:nvSpPr>
            <p:cNvPr id="22551" name="Rectangle 42"/>
            <p:cNvSpPr>
              <a:spLocks noChangeArrowheads="1"/>
            </p:cNvSpPr>
            <p:nvPr/>
          </p:nvSpPr>
          <p:spPr bwMode="auto">
            <a:xfrm>
              <a:off x="1074738" y="5348289"/>
              <a:ext cx="14908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0</a:t>
              </a:r>
              <a:endParaRPr lang="ru-RU" altLang="ru-RU" sz="1800" b="1"/>
            </a:p>
          </p:txBody>
        </p:sp>
        <p:sp>
          <p:nvSpPr>
            <p:cNvPr id="22552" name="Rectangle 43"/>
            <p:cNvSpPr>
              <a:spLocks noChangeArrowheads="1"/>
            </p:cNvSpPr>
            <p:nvPr/>
          </p:nvSpPr>
          <p:spPr bwMode="auto">
            <a:xfrm>
              <a:off x="1074738" y="4737101"/>
              <a:ext cx="14908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5</a:t>
              </a:r>
              <a:endParaRPr lang="ru-RU" altLang="ru-RU" sz="1800"/>
            </a:p>
          </p:txBody>
        </p:sp>
        <p:sp>
          <p:nvSpPr>
            <p:cNvPr id="22553" name="Rectangle 44"/>
            <p:cNvSpPr>
              <a:spLocks noChangeArrowheads="1"/>
            </p:cNvSpPr>
            <p:nvPr/>
          </p:nvSpPr>
          <p:spPr bwMode="auto">
            <a:xfrm>
              <a:off x="941389" y="4114801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10</a:t>
              </a:r>
              <a:endParaRPr lang="ru-RU" altLang="ru-RU" sz="1800"/>
            </a:p>
          </p:txBody>
        </p:sp>
        <p:sp>
          <p:nvSpPr>
            <p:cNvPr id="22554" name="Rectangle 45"/>
            <p:cNvSpPr>
              <a:spLocks noChangeArrowheads="1"/>
            </p:cNvSpPr>
            <p:nvPr/>
          </p:nvSpPr>
          <p:spPr bwMode="auto">
            <a:xfrm>
              <a:off x="941389" y="3503614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15</a:t>
              </a:r>
              <a:endParaRPr lang="ru-RU" altLang="ru-RU" sz="1800"/>
            </a:p>
          </p:txBody>
        </p:sp>
        <p:sp>
          <p:nvSpPr>
            <p:cNvPr id="22555" name="Rectangle 46"/>
            <p:cNvSpPr>
              <a:spLocks noChangeArrowheads="1"/>
            </p:cNvSpPr>
            <p:nvPr/>
          </p:nvSpPr>
          <p:spPr bwMode="auto">
            <a:xfrm>
              <a:off x="941389" y="2894014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20</a:t>
              </a:r>
              <a:endParaRPr lang="ru-RU" altLang="ru-RU" sz="1800"/>
            </a:p>
          </p:txBody>
        </p:sp>
        <p:sp>
          <p:nvSpPr>
            <p:cNvPr id="22556" name="Rectangle 47"/>
            <p:cNvSpPr>
              <a:spLocks noChangeArrowheads="1"/>
            </p:cNvSpPr>
            <p:nvPr/>
          </p:nvSpPr>
          <p:spPr bwMode="auto">
            <a:xfrm>
              <a:off x="941389" y="2282826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25</a:t>
              </a:r>
              <a:endParaRPr lang="ru-RU" altLang="ru-RU" sz="1800"/>
            </a:p>
          </p:txBody>
        </p:sp>
        <p:sp>
          <p:nvSpPr>
            <p:cNvPr id="22557" name="Rectangle 48"/>
            <p:cNvSpPr>
              <a:spLocks noChangeArrowheads="1"/>
            </p:cNvSpPr>
            <p:nvPr/>
          </p:nvSpPr>
          <p:spPr bwMode="auto">
            <a:xfrm>
              <a:off x="941389" y="1660526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30</a:t>
              </a:r>
              <a:endParaRPr lang="ru-RU" altLang="ru-RU" sz="1800"/>
            </a:p>
          </p:txBody>
        </p:sp>
        <p:sp>
          <p:nvSpPr>
            <p:cNvPr id="22558" name="Rectangle 49"/>
            <p:cNvSpPr>
              <a:spLocks noChangeArrowheads="1"/>
            </p:cNvSpPr>
            <p:nvPr/>
          </p:nvSpPr>
          <p:spPr bwMode="auto">
            <a:xfrm>
              <a:off x="941389" y="1049339"/>
              <a:ext cx="2952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100" b="1"/>
                <a:t>35</a:t>
              </a:r>
              <a:endParaRPr lang="ru-RU" altLang="ru-RU" sz="1800"/>
            </a:p>
          </p:txBody>
        </p:sp>
        <p:grpSp>
          <p:nvGrpSpPr>
            <p:cNvPr id="22559" name="Группа 59"/>
            <p:cNvGrpSpPr>
              <a:grpSpLocks/>
            </p:cNvGrpSpPr>
            <p:nvPr/>
          </p:nvGrpSpPr>
          <p:grpSpPr bwMode="auto">
            <a:xfrm>
              <a:off x="1181101" y="5507039"/>
              <a:ext cx="8385175" cy="600075"/>
              <a:chOff x="758073" y="5507038"/>
              <a:chExt cx="8385927" cy="599619"/>
            </a:xfrm>
          </p:grpSpPr>
          <p:sp>
            <p:nvSpPr>
              <p:cNvPr id="22563" name="Line 22"/>
              <p:cNvSpPr>
                <a:spLocks noChangeShapeType="1"/>
              </p:cNvSpPr>
              <p:nvPr/>
            </p:nvSpPr>
            <p:spPr bwMode="auto">
              <a:xfrm>
                <a:off x="758073" y="5507038"/>
                <a:ext cx="80963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4" name="Line 30"/>
              <p:cNvSpPr>
                <a:spLocks noChangeShapeType="1"/>
              </p:cNvSpPr>
              <p:nvPr/>
            </p:nvSpPr>
            <p:spPr bwMode="auto">
              <a:xfrm>
                <a:off x="839036" y="5507038"/>
                <a:ext cx="8054975" cy="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5" name="Line 31"/>
              <p:cNvSpPr>
                <a:spLocks noChangeShapeType="1"/>
              </p:cNvSpPr>
              <p:nvPr/>
            </p:nvSpPr>
            <p:spPr bwMode="auto">
              <a:xfrm flipV="1">
                <a:off x="839036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6" name="Line 32"/>
              <p:cNvSpPr>
                <a:spLocks noChangeShapeType="1"/>
              </p:cNvSpPr>
              <p:nvPr/>
            </p:nvSpPr>
            <p:spPr bwMode="auto">
              <a:xfrm flipV="1">
                <a:off x="2453523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7" name="Line 33"/>
              <p:cNvSpPr>
                <a:spLocks noChangeShapeType="1"/>
              </p:cNvSpPr>
              <p:nvPr/>
            </p:nvSpPr>
            <p:spPr bwMode="auto">
              <a:xfrm flipV="1">
                <a:off x="4064836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8" name="Line 34"/>
              <p:cNvSpPr>
                <a:spLocks noChangeShapeType="1"/>
              </p:cNvSpPr>
              <p:nvPr/>
            </p:nvSpPr>
            <p:spPr bwMode="auto">
              <a:xfrm flipV="1">
                <a:off x="5668211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69" name="Line 35"/>
              <p:cNvSpPr>
                <a:spLocks noChangeShapeType="1"/>
              </p:cNvSpPr>
              <p:nvPr/>
            </p:nvSpPr>
            <p:spPr bwMode="auto">
              <a:xfrm flipV="1">
                <a:off x="7281111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0" name="Line 36"/>
              <p:cNvSpPr>
                <a:spLocks noChangeShapeType="1"/>
              </p:cNvSpPr>
              <p:nvPr/>
            </p:nvSpPr>
            <p:spPr bwMode="auto">
              <a:xfrm flipV="1">
                <a:off x="8894011" y="5507038"/>
                <a:ext cx="0" cy="57150"/>
              </a:xfrm>
              <a:prstGeom prst="line">
                <a:avLst/>
              </a:prstGeom>
              <a:noFill/>
              <a:ln w="11113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71" name="Rectangle 50"/>
              <p:cNvSpPr>
                <a:spLocks noChangeArrowheads="1"/>
              </p:cNvSpPr>
              <p:nvPr/>
            </p:nvSpPr>
            <p:spPr bwMode="auto">
              <a:xfrm>
                <a:off x="1094623" y="5665788"/>
                <a:ext cx="136575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 dirty="0"/>
                  <a:t>Неправильный</a:t>
                </a:r>
                <a:endParaRPr lang="ru-RU" altLang="ru-RU" sz="1800" b="1" dirty="0"/>
              </a:p>
            </p:txBody>
          </p:sp>
          <p:sp>
            <p:nvSpPr>
              <p:cNvPr id="22572" name="Rectangle 51"/>
              <p:cNvSpPr>
                <a:spLocks noChangeArrowheads="1"/>
              </p:cNvSpPr>
              <p:nvPr/>
            </p:nvSpPr>
            <p:spPr bwMode="auto">
              <a:xfrm>
                <a:off x="1237498" y="5891213"/>
                <a:ext cx="987450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приём L-T4</a:t>
                </a:r>
                <a:endParaRPr lang="ru-RU" altLang="ru-RU" sz="1800" b="1"/>
              </a:p>
            </p:txBody>
          </p:sp>
          <p:sp>
            <p:nvSpPr>
              <p:cNvPr id="22573" name="Rectangle 52"/>
              <p:cNvSpPr>
                <a:spLocks noChangeArrowheads="1"/>
              </p:cNvSpPr>
              <p:nvPr/>
            </p:nvSpPr>
            <p:spPr bwMode="auto">
              <a:xfrm>
                <a:off x="2664661" y="5665788"/>
                <a:ext cx="1458861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Отказ от приёма</a:t>
                </a:r>
                <a:endParaRPr lang="ru-RU" altLang="ru-RU" sz="1800" b="1"/>
              </a:p>
            </p:txBody>
          </p:sp>
          <p:sp>
            <p:nvSpPr>
              <p:cNvPr id="22574" name="Rectangle 53"/>
              <p:cNvSpPr>
                <a:spLocks noChangeArrowheads="1"/>
              </p:cNvSpPr>
              <p:nvPr/>
            </p:nvSpPr>
            <p:spPr bwMode="auto">
              <a:xfrm>
                <a:off x="3117098" y="5891213"/>
                <a:ext cx="376706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ru-RU" sz="1400" b="1"/>
                  <a:t>L-</a:t>
                </a:r>
                <a:r>
                  <a:rPr lang="ru-RU" altLang="ru-RU" sz="1400" b="1"/>
                  <a:t>T4</a:t>
                </a:r>
                <a:endParaRPr lang="ru-RU" altLang="ru-RU" sz="1800" b="1"/>
              </a:p>
            </p:txBody>
          </p:sp>
          <p:sp>
            <p:nvSpPr>
              <p:cNvPr id="22575" name="Rectangle 54"/>
              <p:cNvSpPr>
                <a:spLocks noChangeArrowheads="1"/>
              </p:cNvSpPr>
              <p:nvPr/>
            </p:nvSpPr>
            <p:spPr bwMode="auto">
              <a:xfrm>
                <a:off x="4198186" y="5665788"/>
                <a:ext cx="1594091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Самостоятельное</a:t>
                </a:r>
                <a:endParaRPr lang="ru-RU" altLang="ru-RU" sz="1800" b="1"/>
              </a:p>
            </p:txBody>
          </p:sp>
          <p:sp>
            <p:nvSpPr>
              <p:cNvPr id="22576" name="Rectangle 55"/>
              <p:cNvSpPr>
                <a:spLocks noChangeArrowheads="1"/>
              </p:cNvSpPr>
              <p:nvPr/>
            </p:nvSpPr>
            <p:spPr bwMode="auto">
              <a:xfrm>
                <a:off x="4280736" y="5891213"/>
                <a:ext cx="1469505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изменение дозы</a:t>
                </a:r>
                <a:endParaRPr lang="ru-RU" altLang="ru-RU" sz="1800" b="1"/>
              </a:p>
            </p:txBody>
          </p:sp>
          <p:sp>
            <p:nvSpPr>
              <p:cNvPr id="22577" name="Rectangle 56"/>
              <p:cNvSpPr>
                <a:spLocks noChangeArrowheads="1"/>
              </p:cNvSpPr>
              <p:nvPr/>
            </p:nvSpPr>
            <p:spPr bwMode="auto">
              <a:xfrm>
                <a:off x="5923798" y="5665788"/>
                <a:ext cx="128964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Неадекватные</a:t>
                </a:r>
                <a:endParaRPr lang="ru-RU" altLang="ru-RU" sz="1800" b="1"/>
              </a:p>
            </p:txBody>
          </p:sp>
          <p:sp>
            <p:nvSpPr>
              <p:cNvPr id="22578" name="Rectangle 57"/>
              <p:cNvSpPr>
                <a:spLocks noChangeArrowheads="1"/>
              </p:cNvSpPr>
              <p:nvPr/>
            </p:nvSpPr>
            <p:spPr bwMode="auto">
              <a:xfrm>
                <a:off x="5944436" y="5891213"/>
                <a:ext cx="1288879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рекомендации</a:t>
                </a:r>
                <a:endParaRPr lang="ru-RU" altLang="ru-RU" sz="1800" b="1"/>
              </a:p>
            </p:txBody>
          </p:sp>
          <p:sp>
            <p:nvSpPr>
              <p:cNvPr id="22579" name="Rectangle 58"/>
              <p:cNvSpPr>
                <a:spLocks noChangeArrowheads="1"/>
              </p:cNvSpPr>
              <p:nvPr/>
            </p:nvSpPr>
            <p:spPr bwMode="auto">
              <a:xfrm>
                <a:off x="7352548" y="5665788"/>
                <a:ext cx="1791452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Предшествовавший</a:t>
                </a:r>
                <a:endParaRPr lang="ru-RU" altLang="ru-RU" sz="1800" b="1"/>
              </a:p>
            </p:txBody>
          </p:sp>
          <p:sp>
            <p:nvSpPr>
              <p:cNvPr id="22580" name="Rectangle 59"/>
              <p:cNvSpPr>
                <a:spLocks noChangeArrowheads="1"/>
              </p:cNvSpPr>
              <p:nvPr/>
            </p:nvSpPr>
            <p:spPr bwMode="auto">
              <a:xfrm>
                <a:off x="7639886" y="5891213"/>
                <a:ext cx="1086067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Char char="n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5000"/>
                  <a:buFont typeface="Wingdings" panose="05000000000000000000" pitchFamily="2" charset="2"/>
                  <a:buChar char="n"/>
                  <a:defRPr sz="2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folHlink"/>
                  </a:buClr>
                  <a:buSzPct val="55000"/>
                  <a:buFont typeface="Wingdings" panose="05000000000000000000" pitchFamily="2" charset="2"/>
                  <a:buChar char="n"/>
                  <a:defRPr sz="23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ru-RU" altLang="ru-RU" sz="1400" b="1"/>
                  <a:t>ТТГ в норме</a:t>
                </a:r>
                <a:endParaRPr lang="ru-RU" altLang="ru-RU" sz="1800" b="1"/>
              </a:p>
            </p:txBody>
          </p:sp>
        </p:grpSp>
        <p:sp>
          <p:nvSpPr>
            <p:cNvPr id="74812" name="Oval 60"/>
            <p:cNvSpPr>
              <a:spLocks noChangeArrowheads="1"/>
            </p:cNvSpPr>
            <p:nvPr/>
          </p:nvSpPr>
          <p:spPr bwMode="auto">
            <a:xfrm>
              <a:off x="1612901" y="1052513"/>
              <a:ext cx="1235075" cy="122396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74813" name="Oval 61"/>
            <p:cNvSpPr>
              <a:spLocks noChangeArrowheads="1"/>
            </p:cNvSpPr>
            <p:nvPr/>
          </p:nvSpPr>
          <p:spPr bwMode="auto">
            <a:xfrm>
              <a:off x="3106738" y="3068639"/>
              <a:ext cx="3186112" cy="1368425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</p:grpSp>
      <p:sp>
        <p:nvSpPr>
          <p:cNvPr id="74814" name="Oval 62"/>
          <p:cNvSpPr>
            <a:spLocks noChangeArrowheads="1"/>
          </p:cNvSpPr>
          <p:nvPr/>
        </p:nvSpPr>
        <p:spPr bwMode="auto">
          <a:xfrm>
            <a:off x="7981951" y="765175"/>
            <a:ext cx="1235075" cy="12954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  <p:sp>
        <p:nvSpPr>
          <p:cNvPr id="53" name="Rectangle 52"/>
          <p:cNvSpPr/>
          <p:nvPr/>
        </p:nvSpPr>
        <p:spPr>
          <a:xfrm>
            <a:off x="5061904" y="6553200"/>
            <a:ext cx="51869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Фадеев В.В., Моргунова Т.Б., Мануйлова Ю.А., ЕТА, 2008 г.</a:t>
            </a:r>
            <a:endParaRPr lang="ru-RU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22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4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105"/>
          <p:cNvSpPr txBox="1">
            <a:spLocks noChangeArrowheads="1"/>
          </p:cNvSpPr>
          <p:nvPr/>
        </p:nvSpPr>
        <p:spPr bwMode="auto">
          <a:xfrm>
            <a:off x="3009900" y="0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600">
              <a:solidFill>
                <a:srgbClr val="0000FF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8989DF36-2FC7-1F4D-AFE9-C5BED109C917}"/>
              </a:ext>
            </a:extLst>
          </p:cNvPr>
          <p:cNvGrpSpPr/>
          <p:nvPr/>
        </p:nvGrpSpPr>
        <p:grpSpPr>
          <a:xfrm>
            <a:off x="534988" y="584200"/>
            <a:ext cx="8891586" cy="6108245"/>
            <a:chOff x="671514" y="473532"/>
            <a:chExt cx="8891586" cy="6155869"/>
          </a:xfrm>
        </p:grpSpPr>
        <p:sp>
          <p:nvSpPr>
            <p:cNvPr id="24580" name="Rectangle 108"/>
            <p:cNvSpPr>
              <a:spLocks noChangeArrowheads="1"/>
            </p:cNvSpPr>
            <p:nvPr/>
          </p:nvSpPr>
          <p:spPr bwMode="auto">
            <a:xfrm>
              <a:off x="1422401" y="5927726"/>
              <a:ext cx="84931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 b="1"/>
                <a:t>исходно</a:t>
              </a:r>
            </a:p>
          </p:txBody>
        </p:sp>
        <p:sp>
          <p:nvSpPr>
            <p:cNvPr id="24581" name="Rectangle 109"/>
            <p:cNvSpPr>
              <a:spLocks noChangeArrowheads="1"/>
            </p:cNvSpPr>
            <p:nvPr/>
          </p:nvSpPr>
          <p:spPr bwMode="auto">
            <a:xfrm>
              <a:off x="3494089" y="5934076"/>
              <a:ext cx="165417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 b="1"/>
                <a:t>через </a:t>
              </a:r>
              <a:r>
                <a:rPr lang="en-US" altLang="ru-RU" sz="1600" b="1"/>
                <a:t>6</a:t>
              </a:r>
              <a:r>
                <a:rPr lang="ru-RU" altLang="ru-RU" sz="1600" b="1"/>
                <a:t> месяцев</a:t>
              </a:r>
            </a:p>
          </p:txBody>
        </p:sp>
        <p:sp>
          <p:nvSpPr>
            <p:cNvPr id="24582" name="Rectangle 110"/>
            <p:cNvSpPr>
              <a:spLocks noChangeArrowheads="1"/>
            </p:cNvSpPr>
            <p:nvPr/>
          </p:nvSpPr>
          <p:spPr bwMode="auto">
            <a:xfrm>
              <a:off x="941389" y="5943601"/>
              <a:ext cx="346075" cy="2714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583" name="Rectangle 111"/>
            <p:cNvSpPr>
              <a:spLocks noChangeArrowheads="1"/>
            </p:cNvSpPr>
            <p:nvPr/>
          </p:nvSpPr>
          <p:spPr bwMode="auto">
            <a:xfrm>
              <a:off x="2936876" y="5934075"/>
              <a:ext cx="347663" cy="27305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584" name="Rectangle 112"/>
            <p:cNvSpPr>
              <a:spLocks noChangeArrowheads="1"/>
            </p:cNvSpPr>
            <p:nvPr/>
          </p:nvSpPr>
          <p:spPr bwMode="auto">
            <a:xfrm>
              <a:off x="1182688" y="5349876"/>
              <a:ext cx="1428276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Неправильный</a:t>
              </a:r>
            </a:p>
          </p:txBody>
        </p:sp>
        <p:sp>
          <p:nvSpPr>
            <p:cNvPr id="24585" name="Rectangle 113"/>
            <p:cNvSpPr>
              <a:spLocks noChangeArrowheads="1"/>
            </p:cNvSpPr>
            <p:nvPr/>
          </p:nvSpPr>
          <p:spPr bwMode="auto">
            <a:xfrm>
              <a:off x="1349376" y="5572126"/>
              <a:ext cx="106362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приём</a:t>
              </a:r>
              <a:r>
                <a:rPr lang="ru-RU" altLang="ru-RU" sz="1600">
                  <a:solidFill>
                    <a:srgbClr val="000099"/>
                  </a:solidFill>
                </a:rPr>
                <a:t> </a:t>
              </a:r>
              <a:r>
                <a:rPr lang="ru-RU" altLang="ru-RU" sz="1600"/>
                <a:t>L-T4</a:t>
              </a:r>
            </a:p>
          </p:txBody>
        </p:sp>
        <p:sp>
          <p:nvSpPr>
            <p:cNvPr id="24586" name="Rectangle 114"/>
            <p:cNvSpPr>
              <a:spLocks noChangeArrowheads="1"/>
            </p:cNvSpPr>
            <p:nvPr/>
          </p:nvSpPr>
          <p:spPr bwMode="auto">
            <a:xfrm>
              <a:off x="3367089" y="5349876"/>
              <a:ext cx="169862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Самостоятельное</a:t>
              </a:r>
            </a:p>
          </p:txBody>
        </p:sp>
        <p:sp>
          <p:nvSpPr>
            <p:cNvPr id="24587" name="Rectangle 115"/>
            <p:cNvSpPr>
              <a:spLocks noChangeArrowheads="1"/>
            </p:cNvSpPr>
            <p:nvPr/>
          </p:nvSpPr>
          <p:spPr bwMode="auto">
            <a:xfrm>
              <a:off x="3462338" y="5572126"/>
              <a:ext cx="155416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изменение дозы</a:t>
              </a:r>
            </a:p>
          </p:txBody>
        </p:sp>
        <p:sp>
          <p:nvSpPr>
            <p:cNvPr id="24588" name="Rectangle 116"/>
            <p:cNvSpPr>
              <a:spLocks noChangeArrowheads="1"/>
            </p:cNvSpPr>
            <p:nvPr/>
          </p:nvSpPr>
          <p:spPr bwMode="auto">
            <a:xfrm>
              <a:off x="5929313" y="5349876"/>
              <a:ext cx="1377950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Неадекватные</a:t>
              </a:r>
            </a:p>
          </p:txBody>
        </p:sp>
        <p:sp>
          <p:nvSpPr>
            <p:cNvPr id="24589" name="Rectangle 117"/>
            <p:cNvSpPr>
              <a:spLocks noChangeArrowheads="1"/>
            </p:cNvSpPr>
            <p:nvPr/>
          </p:nvSpPr>
          <p:spPr bwMode="auto">
            <a:xfrm>
              <a:off x="5954714" y="5572126"/>
              <a:ext cx="1384097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рекомендации</a:t>
              </a:r>
            </a:p>
          </p:txBody>
        </p:sp>
        <p:sp>
          <p:nvSpPr>
            <p:cNvPr id="24590" name="Rectangle 118"/>
            <p:cNvSpPr>
              <a:spLocks noChangeArrowheads="1"/>
            </p:cNvSpPr>
            <p:nvPr/>
          </p:nvSpPr>
          <p:spPr bwMode="auto">
            <a:xfrm>
              <a:off x="7659688" y="5316539"/>
              <a:ext cx="1903412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Предшествовавший</a:t>
              </a:r>
            </a:p>
          </p:txBody>
        </p:sp>
        <p:sp>
          <p:nvSpPr>
            <p:cNvPr id="24591" name="Rectangle 119"/>
            <p:cNvSpPr>
              <a:spLocks noChangeArrowheads="1"/>
            </p:cNvSpPr>
            <p:nvPr/>
          </p:nvSpPr>
          <p:spPr bwMode="auto">
            <a:xfrm>
              <a:off x="8147050" y="5572126"/>
              <a:ext cx="1169988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/>
                <a:t>ТТГ в норме</a:t>
              </a:r>
            </a:p>
          </p:txBody>
        </p:sp>
        <p:sp>
          <p:nvSpPr>
            <p:cNvPr id="24592" name="Rectangle 120"/>
            <p:cNvSpPr>
              <a:spLocks noChangeArrowheads="1"/>
            </p:cNvSpPr>
            <p:nvPr/>
          </p:nvSpPr>
          <p:spPr bwMode="auto">
            <a:xfrm>
              <a:off x="806450" y="5010150"/>
              <a:ext cx="993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400"/>
                <a:t>0</a:t>
              </a:r>
            </a:p>
          </p:txBody>
        </p:sp>
        <p:sp>
          <p:nvSpPr>
            <p:cNvPr id="24593" name="Rectangle 121"/>
            <p:cNvSpPr>
              <a:spLocks noChangeArrowheads="1"/>
            </p:cNvSpPr>
            <p:nvPr/>
          </p:nvSpPr>
          <p:spPr bwMode="auto">
            <a:xfrm>
              <a:off x="731838" y="1944688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400"/>
                <a:t>10</a:t>
              </a:r>
            </a:p>
          </p:txBody>
        </p:sp>
        <p:sp>
          <p:nvSpPr>
            <p:cNvPr id="24594" name="Rectangle 122"/>
            <p:cNvSpPr>
              <a:spLocks noChangeArrowheads="1"/>
            </p:cNvSpPr>
            <p:nvPr/>
          </p:nvSpPr>
          <p:spPr bwMode="auto">
            <a:xfrm>
              <a:off x="671514" y="473532"/>
              <a:ext cx="19877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1400" dirty="0"/>
                <a:t>15</a:t>
              </a:r>
              <a:endParaRPr lang="ru-RU" altLang="ru-RU" sz="1400" dirty="0"/>
            </a:p>
          </p:txBody>
        </p:sp>
        <p:sp>
          <p:nvSpPr>
            <p:cNvPr id="24595" name="Line 124"/>
            <p:cNvSpPr>
              <a:spLocks noChangeShapeType="1"/>
            </p:cNvSpPr>
            <p:nvPr/>
          </p:nvSpPr>
          <p:spPr bwMode="auto">
            <a:xfrm>
              <a:off x="965201" y="5283200"/>
              <a:ext cx="84312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6" name="Line 126"/>
            <p:cNvSpPr>
              <a:spLocks noChangeShapeType="1"/>
            </p:cNvSpPr>
            <p:nvPr/>
          </p:nvSpPr>
          <p:spPr bwMode="auto">
            <a:xfrm>
              <a:off x="957264" y="688976"/>
              <a:ext cx="7937" cy="4594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7" name="Line 128"/>
            <p:cNvSpPr>
              <a:spLocks noChangeShapeType="1"/>
            </p:cNvSpPr>
            <p:nvPr/>
          </p:nvSpPr>
          <p:spPr bwMode="auto">
            <a:xfrm flipV="1">
              <a:off x="8435975" y="1831975"/>
              <a:ext cx="0" cy="32004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8" name="Line 129"/>
            <p:cNvSpPr>
              <a:spLocks noChangeShapeType="1"/>
            </p:cNvSpPr>
            <p:nvPr/>
          </p:nvSpPr>
          <p:spPr bwMode="auto">
            <a:xfrm>
              <a:off x="8277225" y="5032375"/>
              <a:ext cx="1587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599" name="Line 130"/>
            <p:cNvSpPr>
              <a:spLocks noChangeShapeType="1"/>
            </p:cNvSpPr>
            <p:nvPr/>
          </p:nvSpPr>
          <p:spPr bwMode="auto">
            <a:xfrm>
              <a:off x="8277225" y="1828800"/>
              <a:ext cx="15875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0" name="Line 131"/>
            <p:cNvSpPr>
              <a:spLocks noChangeShapeType="1"/>
            </p:cNvSpPr>
            <p:nvPr/>
          </p:nvSpPr>
          <p:spPr bwMode="auto">
            <a:xfrm flipH="1">
              <a:off x="8435976" y="5032375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1" name="Line 132"/>
            <p:cNvSpPr>
              <a:spLocks noChangeShapeType="1"/>
            </p:cNvSpPr>
            <p:nvPr/>
          </p:nvSpPr>
          <p:spPr bwMode="auto">
            <a:xfrm flipH="1">
              <a:off x="8435976" y="1828800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2" name="Rectangle 133"/>
            <p:cNvSpPr>
              <a:spLocks noChangeArrowheads="1"/>
            </p:cNvSpPr>
            <p:nvPr/>
          </p:nvSpPr>
          <p:spPr bwMode="auto">
            <a:xfrm>
              <a:off x="8212139" y="3627438"/>
              <a:ext cx="446087" cy="13335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03" name="Line 134"/>
            <p:cNvSpPr>
              <a:spLocks noChangeShapeType="1"/>
            </p:cNvSpPr>
            <p:nvPr/>
          </p:nvSpPr>
          <p:spPr bwMode="auto">
            <a:xfrm flipV="1">
              <a:off x="9013825" y="3776664"/>
              <a:ext cx="0" cy="11842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4" name="Line 135"/>
            <p:cNvSpPr>
              <a:spLocks noChangeShapeType="1"/>
            </p:cNvSpPr>
            <p:nvPr/>
          </p:nvSpPr>
          <p:spPr bwMode="auto">
            <a:xfrm>
              <a:off x="8851901" y="4960938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5" name="Line 136"/>
            <p:cNvSpPr>
              <a:spLocks noChangeShapeType="1"/>
            </p:cNvSpPr>
            <p:nvPr/>
          </p:nvSpPr>
          <p:spPr bwMode="auto">
            <a:xfrm>
              <a:off x="8851901" y="3776663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6" name="Line 137"/>
            <p:cNvSpPr>
              <a:spLocks noChangeShapeType="1"/>
            </p:cNvSpPr>
            <p:nvPr/>
          </p:nvSpPr>
          <p:spPr bwMode="auto">
            <a:xfrm flipH="1">
              <a:off x="9013826" y="4960938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7" name="Line 138"/>
            <p:cNvSpPr>
              <a:spLocks noChangeShapeType="1"/>
            </p:cNvSpPr>
            <p:nvPr/>
          </p:nvSpPr>
          <p:spPr bwMode="auto">
            <a:xfrm flipH="1">
              <a:off x="9013826" y="3776663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08" name="Rectangle 139"/>
            <p:cNvSpPr>
              <a:spLocks noChangeArrowheads="1"/>
            </p:cNvSpPr>
            <p:nvPr/>
          </p:nvSpPr>
          <p:spPr bwMode="auto">
            <a:xfrm>
              <a:off x="8788401" y="4056064"/>
              <a:ext cx="449263" cy="727075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09" name="Rectangle 140"/>
            <p:cNvSpPr>
              <a:spLocks noChangeArrowheads="1"/>
            </p:cNvSpPr>
            <p:nvPr/>
          </p:nvSpPr>
          <p:spPr bwMode="auto">
            <a:xfrm>
              <a:off x="8361364" y="4929188"/>
              <a:ext cx="117475" cy="889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10" name="Rectangle 141"/>
            <p:cNvSpPr>
              <a:spLocks noChangeArrowheads="1"/>
            </p:cNvSpPr>
            <p:nvPr/>
          </p:nvSpPr>
          <p:spPr bwMode="auto">
            <a:xfrm>
              <a:off x="8947150" y="4487864"/>
              <a:ext cx="115888" cy="904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11" name="Rectangle 142"/>
            <p:cNvSpPr>
              <a:spLocks noChangeArrowheads="1"/>
            </p:cNvSpPr>
            <p:nvPr/>
          </p:nvSpPr>
          <p:spPr bwMode="auto">
            <a:xfrm>
              <a:off x="806450" y="3444875"/>
              <a:ext cx="993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1400"/>
                <a:t>5</a:t>
              </a:r>
              <a:endParaRPr lang="ru-RU" altLang="ru-RU" sz="1400"/>
            </a:p>
          </p:txBody>
        </p:sp>
        <p:sp>
          <p:nvSpPr>
            <p:cNvPr id="24612" name="Line 143"/>
            <p:cNvSpPr>
              <a:spLocks noChangeShapeType="1"/>
            </p:cNvSpPr>
            <p:nvPr/>
          </p:nvSpPr>
          <p:spPr bwMode="auto">
            <a:xfrm flipV="1">
              <a:off x="1463675" y="2001839"/>
              <a:ext cx="0" cy="303053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3" name="Line 144"/>
            <p:cNvSpPr>
              <a:spLocks noChangeShapeType="1"/>
            </p:cNvSpPr>
            <p:nvPr/>
          </p:nvSpPr>
          <p:spPr bwMode="auto">
            <a:xfrm>
              <a:off x="1309689" y="5032375"/>
              <a:ext cx="1539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4" name="Line 145"/>
            <p:cNvSpPr>
              <a:spLocks noChangeShapeType="1"/>
            </p:cNvSpPr>
            <p:nvPr/>
          </p:nvSpPr>
          <p:spPr bwMode="auto">
            <a:xfrm>
              <a:off x="1309689" y="2001838"/>
              <a:ext cx="15398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5" name="Line 146"/>
            <p:cNvSpPr>
              <a:spLocks noChangeShapeType="1"/>
            </p:cNvSpPr>
            <p:nvPr/>
          </p:nvSpPr>
          <p:spPr bwMode="auto">
            <a:xfrm flipH="1">
              <a:off x="1463676" y="5032375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6" name="Line 147"/>
            <p:cNvSpPr>
              <a:spLocks noChangeShapeType="1"/>
            </p:cNvSpPr>
            <p:nvPr/>
          </p:nvSpPr>
          <p:spPr bwMode="auto">
            <a:xfrm flipH="1">
              <a:off x="1463676" y="2001838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7" name="Rectangle 148"/>
            <p:cNvSpPr>
              <a:spLocks noChangeArrowheads="1"/>
            </p:cNvSpPr>
            <p:nvPr/>
          </p:nvSpPr>
          <p:spPr bwMode="auto">
            <a:xfrm>
              <a:off x="1250951" y="3024188"/>
              <a:ext cx="423863" cy="194151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18" name="Line 149"/>
            <p:cNvSpPr>
              <a:spLocks noChangeShapeType="1"/>
            </p:cNvSpPr>
            <p:nvPr/>
          </p:nvSpPr>
          <p:spPr bwMode="auto">
            <a:xfrm flipV="1">
              <a:off x="2014538" y="1339851"/>
              <a:ext cx="0" cy="3692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19" name="Line 150"/>
            <p:cNvSpPr>
              <a:spLocks noChangeShapeType="1"/>
            </p:cNvSpPr>
            <p:nvPr/>
          </p:nvSpPr>
          <p:spPr bwMode="auto">
            <a:xfrm>
              <a:off x="1858964" y="5032375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0" name="Line 151"/>
            <p:cNvSpPr>
              <a:spLocks noChangeShapeType="1"/>
            </p:cNvSpPr>
            <p:nvPr/>
          </p:nvSpPr>
          <p:spPr bwMode="auto">
            <a:xfrm>
              <a:off x="1858964" y="1339850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1" name="Line 152"/>
            <p:cNvSpPr>
              <a:spLocks noChangeShapeType="1"/>
            </p:cNvSpPr>
            <p:nvPr/>
          </p:nvSpPr>
          <p:spPr bwMode="auto">
            <a:xfrm flipH="1">
              <a:off x="2014539" y="5032375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2" name="Line 153"/>
            <p:cNvSpPr>
              <a:spLocks noChangeShapeType="1"/>
            </p:cNvSpPr>
            <p:nvPr/>
          </p:nvSpPr>
          <p:spPr bwMode="auto">
            <a:xfrm flipH="1">
              <a:off x="2014539" y="1339850"/>
              <a:ext cx="1555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3" name="Rectangle 154"/>
            <p:cNvSpPr>
              <a:spLocks noChangeArrowheads="1"/>
            </p:cNvSpPr>
            <p:nvPr/>
          </p:nvSpPr>
          <p:spPr bwMode="auto">
            <a:xfrm>
              <a:off x="1803401" y="2965451"/>
              <a:ext cx="423863" cy="202406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24" name="Rectangle 155"/>
            <p:cNvSpPr>
              <a:spLocks noChangeArrowheads="1"/>
            </p:cNvSpPr>
            <p:nvPr/>
          </p:nvSpPr>
          <p:spPr bwMode="auto">
            <a:xfrm>
              <a:off x="1419226" y="3602039"/>
              <a:ext cx="111125" cy="904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25" name="Rectangle 156"/>
            <p:cNvSpPr>
              <a:spLocks noChangeArrowheads="1"/>
            </p:cNvSpPr>
            <p:nvPr/>
          </p:nvSpPr>
          <p:spPr bwMode="auto">
            <a:xfrm>
              <a:off x="1976439" y="3781425"/>
              <a:ext cx="111125" cy="889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26" name="Text Box 157"/>
            <p:cNvSpPr txBox="1">
              <a:spLocks noChangeArrowheads="1"/>
            </p:cNvSpPr>
            <p:nvPr/>
          </p:nvSpPr>
          <p:spPr bwMode="auto">
            <a:xfrm>
              <a:off x="1182689" y="882651"/>
              <a:ext cx="1120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2000" b="1" i="1"/>
                <a:t>p &gt; 0,05</a:t>
              </a:r>
              <a:endParaRPr lang="ru-RU" altLang="ru-RU" sz="2000" b="1" i="1"/>
            </a:p>
          </p:txBody>
        </p:sp>
        <p:sp>
          <p:nvSpPr>
            <p:cNvPr id="24627" name="Line 160"/>
            <p:cNvSpPr>
              <a:spLocks noChangeShapeType="1"/>
            </p:cNvSpPr>
            <p:nvPr/>
          </p:nvSpPr>
          <p:spPr bwMode="auto">
            <a:xfrm flipV="1">
              <a:off x="3890963" y="3001963"/>
              <a:ext cx="0" cy="20304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8" name="Line 161"/>
            <p:cNvSpPr>
              <a:spLocks noChangeShapeType="1"/>
            </p:cNvSpPr>
            <p:nvPr/>
          </p:nvSpPr>
          <p:spPr bwMode="auto">
            <a:xfrm>
              <a:off x="3738563" y="5032375"/>
              <a:ext cx="15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29" name="Line 162"/>
            <p:cNvSpPr>
              <a:spLocks noChangeShapeType="1"/>
            </p:cNvSpPr>
            <p:nvPr/>
          </p:nvSpPr>
          <p:spPr bwMode="auto">
            <a:xfrm>
              <a:off x="3738563" y="3001963"/>
              <a:ext cx="15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0" name="Line 163"/>
            <p:cNvSpPr>
              <a:spLocks noChangeShapeType="1"/>
            </p:cNvSpPr>
            <p:nvPr/>
          </p:nvSpPr>
          <p:spPr bwMode="auto">
            <a:xfrm flipH="1">
              <a:off x="3890963" y="5032375"/>
              <a:ext cx="15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1" name="Line 164"/>
            <p:cNvSpPr>
              <a:spLocks noChangeShapeType="1"/>
            </p:cNvSpPr>
            <p:nvPr/>
          </p:nvSpPr>
          <p:spPr bwMode="auto">
            <a:xfrm flipH="1">
              <a:off x="3890963" y="3001963"/>
              <a:ext cx="152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2" name="Rectangle 165"/>
            <p:cNvSpPr>
              <a:spLocks noChangeArrowheads="1"/>
            </p:cNvSpPr>
            <p:nvPr/>
          </p:nvSpPr>
          <p:spPr bwMode="auto">
            <a:xfrm>
              <a:off x="3681413" y="3024188"/>
              <a:ext cx="417512" cy="1981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33" name="Line 166"/>
            <p:cNvSpPr>
              <a:spLocks noChangeShapeType="1"/>
            </p:cNvSpPr>
            <p:nvPr/>
          </p:nvSpPr>
          <p:spPr bwMode="auto">
            <a:xfrm flipV="1">
              <a:off x="4432300" y="1339851"/>
              <a:ext cx="0" cy="3692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4" name="Line 167"/>
            <p:cNvSpPr>
              <a:spLocks noChangeShapeType="1"/>
            </p:cNvSpPr>
            <p:nvPr/>
          </p:nvSpPr>
          <p:spPr bwMode="auto">
            <a:xfrm>
              <a:off x="4281488" y="5032375"/>
              <a:ext cx="1508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5" name="Line 168"/>
            <p:cNvSpPr>
              <a:spLocks noChangeShapeType="1"/>
            </p:cNvSpPr>
            <p:nvPr/>
          </p:nvSpPr>
          <p:spPr bwMode="auto">
            <a:xfrm>
              <a:off x="4281488" y="1339850"/>
              <a:ext cx="1508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6" name="Line 169"/>
            <p:cNvSpPr>
              <a:spLocks noChangeShapeType="1"/>
            </p:cNvSpPr>
            <p:nvPr/>
          </p:nvSpPr>
          <p:spPr bwMode="auto">
            <a:xfrm flipH="1">
              <a:off x="4432300" y="5032375"/>
              <a:ext cx="1539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7" name="Line 170"/>
            <p:cNvSpPr>
              <a:spLocks noChangeShapeType="1"/>
            </p:cNvSpPr>
            <p:nvPr/>
          </p:nvSpPr>
          <p:spPr bwMode="auto">
            <a:xfrm flipH="1">
              <a:off x="4432300" y="1339850"/>
              <a:ext cx="1539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38" name="Rectangle 171"/>
            <p:cNvSpPr>
              <a:spLocks noChangeArrowheads="1"/>
            </p:cNvSpPr>
            <p:nvPr/>
          </p:nvSpPr>
          <p:spPr bwMode="auto">
            <a:xfrm>
              <a:off x="4222750" y="2965450"/>
              <a:ext cx="420688" cy="1589088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39" name="Rectangle 172"/>
            <p:cNvSpPr>
              <a:spLocks noChangeArrowheads="1"/>
            </p:cNvSpPr>
            <p:nvPr/>
          </p:nvSpPr>
          <p:spPr bwMode="auto">
            <a:xfrm>
              <a:off x="4394201" y="3781425"/>
              <a:ext cx="111125" cy="889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40" name="Rectangle 173"/>
            <p:cNvSpPr>
              <a:spLocks noChangeArrowheads="1"/>
            </p:cNvSpPr>
            <p:nvPr/>
          </p:nvSpPr>
          <p:spPr bwMode="auto">
            <a:xfrm>
              <a:off x="3844925" y="3602039"/>
              <a:ext cx="109538" cy="90487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41" name="Text Box 174"/>
            <p:cNvSpPr txBox="1">
              <a:spLocks noChangeArrowheads="1"/>
            </p:cNvSpPr>
            <p:nvPr/>
          </p:nvSpPr>
          <p:spPr bwMode="auto">
            <a:xfrm>
              <a:off x="3687764" y="882651"/>
              <a:ext cx="1120775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2000" b="1" i="1"/>
                <a:t>p &gt; 0,05</a:t>
              </a:r>
              <a:endParaRPr lang="ru-RU" altLang="ru-RU" sz="2000" b="1" i="1"/>
            </a:p>
          </p:txBody>
        </p:sp>
        <p:sp>
          <p:nvSpPr>
            <p:cNvPr id="24642" name="Line 178"/>
            <p:cNvSpPr>
              <a:spLocks noChangeShapeType="1"/>
            </p:cNvSpPr>
            <p:nvPr/>
          </p:nvSpPr>
          <p:spPr bwMode="auto">
            <a:xfrm flipV="1">
              <a:off x="6211888" y="2487613"/>
              <a:ext cx="0" cy="254476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3" name="Line 179"/>
            <p:cNvSpPr>
              <a:spLocks noChangeShapeType="1"/>
            </p:cNvSpPr>
            <p:nvPr/>
          </p:nvSpPr>
          <p:spPr bwMode="auto">
            <a:xfrm>
              <a:off x="6049964" y="5032375"/>
              <a:ext cx="1619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4" name="Line 180"/>
            <p:cNvSpPr>
              <a:spLocks noChangeShapeType="1"/>
            </p:cNvSpPr>
            <p:nvPr/>
          </p:nvSpPr>
          <p:spPr bwMode="auto">
            <a:xfrm flipH="1">
              <a:off x="6211888" y="5032375"/>
              <a:ext cx="1651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5" name="Rectangle 181"/>
            <p:cNvSpPr>
              <a:spLocks noChangeArrowheads="1"/>
            </p:cNvSpPr>
            <p:nvPr/>
          </p:nvSpPr>
          <p:spPr bwMode="auto">
            <a:xfrm>
              <a:off x="5988050" y="3709989"/>
              <a:ext cx="452438" cy="126523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46" name="Line 182"/>
            <p:cNvSpPr>
              <a:spLocks noChangeShapeType="1"/>
            </p:cNvSpPr>
            <p:nvPr/>
          </p:nvSpPr>
          <p:spPr bwMode="auto">
            <a:xfrm flipV="1">
              <a:off x="6802438" y="4635501"/>
              <a:ext cx="0" cy="3905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7" name="Line 183"/>
            <p:cNvSpPr>
              <a:spLocks noChangeShapeType="1"/>
            </p:cNvSpPr>
            <p:nvPr/>
          </p:nvSpPr>
          <p:spPr bwMode="auto">
            <a:xfrm>
              <a:off x="6637338" y="5026025"/>
              <a:ext cx="1651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8" name="Line 184"/>
            <p:cNvSpPr>
              <a:spLocks noChangeShapeType="1"/>
            </p:cNvSpPr>
            <p:nvPr/>
          </p:nvSpPr>
          <p:spPr bwMode="auto">
            <a:xfrm>
              <a:off x="6637338" y="4635500"/>
              <a:ext cx="1651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49" name="Line 185"/>
            <p:cNvSpPr>
              <a:spLocks noChangeShapeType="1"/>
            </p:cNvSpPr>
            <p:nvPr/>
          </p:nvSpPr>
          <p:spPr bwMode="auto">
            <a:xfrm flipH="1">
              <a:off x="6802438" y="5026025"/>
              <a:ext cx="1635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50" name="Line 186"/>
            <p:cNvSpPr>
              <a:spLocks noChangeShapeType="1"/>
            </p:cNvSpPr>
            <p:nvPr/>
          </p:nvSpPr>
          <p:spPr bwMode="auto">
            <a:xfrm flipH="1">
              <a:off x="6802438" y="4635500"/>
              <a:ext cx="16351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51" name="Rectangle 187"/>
            <p:cNvSpPr>
              <a:spLocks noChangeArrowheads="1"/>
            </p:cNvSpPr>
            <p:nvPr/>
          </p:nvSpPr>
          <p:spPr bwMode="auto">
            <a:xfrm>
              <a:off x="6578601" y="4659313"/>
              <a:ext cx="449263" cy="32385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/>
          </p:spPr>
          <p:txBody>
            <a:bodyPr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52" name="Rectangle 188"/>
            <p:cNvSpPr>
              <a:spLocks noChangeArrowheads="1"/>
            </p:cNvSpPr>
            <p:nvPr/>
          </p:nvSpPr>
          <p:spPr bwMode="auto">
            <a:xfrm>
              <a:off x="6757988" y="4929188"/>
              <a:ext cx="120650" cy="889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53" name="Rectangle 189"/>
            <p:cNvSpPr>
              <a:spLocks noChangeArrowheads="1"/>
            </p:cNvSpPr>
            <p:nvPr/>
          </p:nvSpPr>
          <p:spPr bwMode="auto">
            <a:xfrm>
              <a:off x="6165851" y="4929188"/>
              <a:ext cx="119063" cy="88900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54" name="Line 190"/>
            <p:cNvSpPr>
              <a:spLocks noChangeShapeType="1"/>
            </p:cNvSpPr>
            <p:nvPr/>
          </p:nvSpPr>
          <p:spPr bwMode="auto">
            <a:xfrm>
              <a:off x="6089651" y="2514600"/>
              <a:ext cx="26352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655" name="Text Box 199"/>
            <p:cNvSpPr txBox="1">
              <a:spLocks noChangeArrowheads="1"/>
            </p:cNvSpPr>
            <p:nvPr/>
          </p:nvSpPr>
          <p:spPr bwMode="auto">
            <a:xfrm>
              <a:off x="1968501" y="2193926"/>
              <a:ext cx="10017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/>
                <a:t>42</a:t>
              </a:r>
              <a:r>
                <a:rPr lang="en-US" altLang="ru-RU" sz="2000" b="1"/>
                <a:t>,</a:t>
              </a:r>
              <a:r>
                <a:rPr lang="ru-RU" altLang="ru-RU" sz="2000" b="1"/>
                <a:t>1</a:t>
              </a:r>
              <a:r>
                <a:rPr lang="en-US" altLang="ru-RU" sz="2000" b="1"/>
                <a:t>%</a:t>
              </a:r>
              <a:r>
                <a:rPr lang="ru-RU" altLang="ru-RU" sz="2000" b="1"/>
                <a:t>*</a:t>
              </a:r>
            </a:p>
          </p:txBody>
        </p:sp>
        <p:sp>
          <p:nvSpPr>
            <p:cNvPr id="24656" name="Text Box 200"/>
            <p:cNvSpPr txBox="1">
              <a:spLocks noChangeArrowheads="1"/>
            </p:cNvSpPr>
            <p:nvPr/>
          </p:nvSpPr>
          <p:spPr bwMode="auto">
            <a:xfrm>
              <a:off x="4406901" y="2220914"/>
              <a:ext cx="1001713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2000" b="1"/>
                <a:t>22,2%</a:t>
              </a:r>
              <a:r>
                <a:rPr lang="ru-RU" altLang="ru-RU" sz="2000" b="1"/>
                <a:t>*</a:t>
              </a:r>
            </a:p>
          </p:txBody>
        </p:sp>
        <p:sp>
          <p:nvSpPr>
            <p:cNvPr id="24657" name="Text Box 201"/>
            <p:cNvSpPr txBox="1">
              <a:spLocks noChangeArrowheads="1"/>
            </p:cNvSpPr>
            <p:nvPr/>
          </p:nvSpPr>
          <p:spPr bwMode="auto">
            <a:xfrm>
              <a:off x="6370638" y="2982914"/>
              <a:ext cx="107156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2000" b="1"/>
                <a:t>88,9%</a:t>
              </a:r>
              <a:r>
                <a:rPr lang="ru-RU" altLang="ru-RU" sz="2000" b="1"/>
                <a:t> *</a:t>
              </a:r>
            </a:p>
          </p:txBody>
        </p:sp>
        <p:sp>
          <p:nvSpPr>
            <p:cNvPr id="24658" name="Text Box 202"/>
            <p:cNvSpPr txBox="1">
              <a:spLocks noChangeArrowheads="1"/>
            </p:cNvSpPr>
            <p:nvPr/>
          </p:nvSpPr>
          <p:spPr bwMode="auto">
            <a:xfrm>
              <a:off x="8386763" y="2982914"/>
              <a:ext cx="1001712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sz="2000" b="1"/>
                <a:t>84,2%</a:t>
              </a:r>
              <a:r>
                <a:rPr lang="ru-RU" altLang="ru-RU" sz="2000" b="1"/>
                <a:t>*</a:t>
              </a:r>
            </a:p>
          </p:txBody>
        </p:sp>
        <p:sp>
          <p:nvSpPr>
            <p:cNvPr id="30924" name="Oval 204"/>
            <p:cNvSpPr>
              <a:spLocks noChangeArrowheads="1"/>
            </p:cNvSpPr>
            <p:nvPr/>
          </p:nvSpPr>
          <p:spPr bwMode="auto">
            <a:xfrm>
              <a:off x="5980113" y="1295400"/>
              <a:ext cx="1371600" cy="9144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60" name="Text Box 205"/>
            <p:cNvSpPr txBox="1">
              <a:spLocks noChangeArrowheads="1"/>
            </p:cNvSpPr>
            <p:nvPr/>
          </p:nvSpPr>
          <p:spPr bwMode="auto">
            <a:xfrm>
              <a:off x="6221413" y="1525588"/>
              <a:ext cx="1077912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b="1" i="1" baseline="-25000"/>
                <a:t>p &lt; 0,05</a:t>
              </a:r>
              <a:endParaRPr lang="ru-RU" altLang="ru-RU" b="1" i="1" baseline="-25000"/>
            </a:p>
          </p:txBody>
        </p:sp>
        <p:sp>
          <p:nvSpPr>
            <p:cNvPr id="30927" name="Oval 207"/>
            <p:cNvSpPr>
              <a:spLocks noChangeArrowheads="1"/>
            </p:cNvSpPr>
            <p:nvPr/>
          </p:nvSpPr>
          <p:spPr bwMode="auto">
            <a:xfrm>
              <a:off x="7885113" y="1143000"/>
              <a:ext cx="1371600" cy="9144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ru-RU" altLang="ru-RU" sz="1800"/>
            </a:p>
          </p:txBody>
        </p:sp>
        <p:sp>
          <p:nvSpPr>
            <p:cNvPr id="24662" name="Text Box 208"/>
            <p:cNvSpPr txBox="1">
              <a:spLocks noChangeArrowheads="1"/>
            </p:cNvSpPr>
            <p:nvPr/>
          </p:nvSpPr>
          <p:spPr bwMode="auto">
            <a:xfrm>
              <a:off x="8126413" y="1373188"/>
              <a:ext cx="1077912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ru-RU" b="1" i="1" baseline="-25000"/>
                <a:t>p &lt; 0,05</a:t>
              </a:r>
              <a:endParaRPr lang="ru-RU" altLang="ru-RU" b="1" i="1" baseline="-25000"/>
            </a:p>
          </p:txBody>
        </p:sp>
        <p:sp>
          <p:nvSpPr>
            <p:cNvPr id="24663" name="Rectangle 210"/>
            <p:cNvSpPr>
              <a:spLocks noChangeArrowheads="1"/>
            </p:cNvSpPr>
            <p:nvPr/>
          </p:nvSpPr>
          <p:spPr bwMode="auto">
            <a:xfrm>
              <a:off x="1169989" y="6384926"/>
              <a:ext cx="390207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5000"/>
                <a:buFont typeface="Wingdings" panose="05000000000000000000" pitchFamily="2" charset="2"/>
                <a:buChar char="n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folHlink"/>
                </a:buClr>
                <a:buSzPct val="55000"/>
                <a:buFont typeface="Wingdings" panose="05000000000000000000" pitchFamily="2" charset="2"/>
                <a:buChar char="n"/>
                <a:defRPr sz="23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600" b="1"/>
                <a:t>* - пациенты,  достигшие компенсации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0080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00EDEBC-4416-BE41-BCAB-6E1D36A55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421624"/>
              </p:ext>
            </p:extLst>
          </p:nvPr>
        </p:nvGraphicFramePr>
        <p:xfrm>
          <a:off x="546057" y="1403574"/>
          <a:ext cx="9093242" cy="49972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6736">
                  <a:extLst>
                    <a:ext uri="{9D8B030D-6E8A-4147-A177-3AD203B41FA5}">
                      <a16:colId xmlns:a16="http://schemas.microsoft.com/office/drawing/2014/main" val="1874230241"/>
                    </a:ext>
                  </a:extLst>
                </a:gridCol>
                <a:gridCol w="3343854">
                  <a:extLst>
                    <a:ext uri="{9D8B030D-6E8A-4147-A177-3AD203B41FA5}">
                      <a16:colId xmlns:a16="http://schemas.microsoft.com/office/drawing/2014/main" val="991856049"/>
                    </a:ext>
                  </a:extLst>
                </a:gridCol>
                <a:gridCol w="3052652">
                  <a:extLst>
                    <a:ext uri="{9D8B030D-6E8A-4147-A177-3AD203B41FA5}">
                      <a16:colId xmlns:a16="http://schemas.microsoft.com/office/drawing/2014/main" val="356377590"/>
                    </a:ext>
                  </a:extLst>
                </a:gridCol>
              </a:tblGrid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желудок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желудок/кишечник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кишечник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901670"/>
                  </a:ext>
                </a:extLst>
              </a:tr>
              <a:tr h="609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ингибиторы протонной помпы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гидроксид алюминия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сульфат железа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5987720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цитрат кальция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молоко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клетчатка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1228355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ацетат кальция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папйя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сок грейпфрута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5009245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карбонат кальция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ципрофлоксацин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0781262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кофе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2922135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фосфатбиндеры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1810293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симетикон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066765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соя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8445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ß-блокаторы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8472150"/>
                  </a:ext>
                </a:extLst>
              </a:tr>
              <a:tr h="609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трициклические антидепрессанты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6325099"/>
                  </a:ext>
                </a:extLst>
              </a:tr>
              <a:tr h="609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секвестранты желчных кислот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997006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пиколинат хрома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9305596"/>
                  </a:ext>
                </a:extLst>
              </a:tr>
              <a:tr h="2880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err="1">
                          <a:effectLst/>
                        </a:rPr>
                        <a:t>орлистат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615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678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5244</TotalTime>
  <Words>153</Words>
  <Application>Microsoft Macintosh PowerPoint</Application>
  <PresentationFormat>Слайд 35 мм</PresentationFormat>
  <Paragraphs>93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</vt:vector>
  </TitlesOfParts>
  <Company>Takeda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co0333</dc:creator>
  <cp:lastModifiedBy>Microsoft Office User</cp:lastModifiedBy>
  <cp:revision>334</cp:revision>
  <cp:lastPrinted>2015-05-21T09:08:00Z</cp:lastPrinted>
  <dcterms:created xsi:type="dcterms:W3CDTF">2014-08-21T12:36:22Z</dcterms:created>
  <dcterms:modified xsi:type="dcterms:W3CDTF">2019-04-02T14:41:38Z</dcterms:modified>
</cp:coreProperties>
</file>